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64" r:id="rId4"/>
    <p:sldId id="267" r:id="rId5"/>
    <p:sldId id="2025" r:id="rId6"/>
    <p:sldId id="269" r:id="rId7"/>
    <p:sldId id="273" r:id="rId8"/>
    <p:sldId id="271" r:id="rId9"/>
    <p:sldId id="270" r:id="rId10"/>
    <p:sldId id="2016" r:id="rId11"/>
    <p:sldId id="2017" r:id="rId12"/>
    <p:sldId id="2018" r:id="rId13"/>
    <p:sldId id="2019" r:id="rId14"/>
    <p:sldId id="2020" r:id="rId15"/>
    <p:sldId id="2021" r:id="rId16"/>
    <p:sldId id="275" r:id="rId17"/>
    <p:sldId id="2024" r:id="rId18"/>
    <p:sldId id="2015" r:id="rId19"/>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96"/>
    <a:srgbClr val="002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6" d="100"/>
          <a:sy n="106" d="100"/>
        </p:scale>
        <p:origin x="204" y="80"/>
      </p:cViewPr>
      <p:guideLst>
        <p:guide orient="horz" pos="2183"/>
        <p:guide pos="3840"/>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3375"/>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3375"/>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76672"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205728" y="1600201"/>
            <a:ext cx="5376672"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6"/>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6" y="1778438"/>
            <a:ext cx="4873575" cy="82391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6" y="2665379"/>
            <a:ext cx="4873575"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1575"/>
            </a:lvl1pPr>
            <a:lvl2pPr marL="257175" indent="0">
              <a:buNone/>
              <a:defRPr sz="1350"/>
            </a:lvl2pPr>
            <a:lvl3pPr marL="514350" indent="0">
              <a:buNone/>
              <a:defRPr sz="1125"/>
            </a:lvl3pPr>
            <a:lvl4pPr marL="771525" indent="0">
              <a:buNone/>
              <a:defRPr sz="1015"/>
            </a:lvl4pPr>
            <a:lvl5pPr marL="1028700" indent="0">
              <a:buNone/>
              <a:defRPr sz="1015"/>
            </a:lvl5pPr>
            <a:lvl6pPr marL="1285875" indent="0">
              <a:buNone/>
              <a:defRPr sz="1015"/>
            </a:lvl6pPr>
            <a:lvl7pPr marL="1543050" indent="0">
              <a:buNone/>
              <a:defRPr sz="1015"/>
            </a:lvl7pPr>
            <a:lvl8pPr marL="1800225" indent="0">
              <a:buNone/>
              <a:defRPr sz="1015"/>
            </a:lvl8pPr>
            <a:lvl9pPr marL="2057400" indent="0">
              <a:buNone/>
              <a:defRPr sz="1015"/>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18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6"/>
            <a:ext cx="617220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18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125"/>
            </a:lvl1pPr>
            <a:lvl2pPr marL="257175" indent="0">
              <a:buNone/>
              <a:defRPr sz="1015"/>
            </a:lvl2pPr>
            <a:lvl3pPr marL="514350" indent="0">
              <a:buNone/>
              <a:defRPr sz="900"/>
            </a:lvl3pPr>
            <a:lvl4pPr marL="771525" indent="0">
              <a:buNone/>
              <a:defRPr sz="790"/>
            </a:lvl4pPr>
            <a:lvl5pPr marL="1028700" indent="0">
              <a:buNone/>
              <a:defRPr sz="790"/>
            </a:lvl5pPr>
            <a:lvl6pPr marL="1285875" indent="0">
              <a:buNone/>
              <a:defRPr sz="790"/>
            </a:lvl6pPr>
            <a:lvl7pPr marL="1543050" indent="0">
              <a:buNone/>
              <a:defRPr sz="790"/>
            </a:lvl7pPr>
            <a:lvl8pPr marL="1800225" indent="0">
              <a:buNone/>
              <a:defRPr sz="790"/>
            </a:lvl8pPr>
            <a:lvl9pPr marL="2057400" indent="0">
              <a:buNone/>
              <a:defRPr sz="79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70573"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5" y="2665379"/>
            <a:ext cx="4873575"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0"/>
            <a:ext cx="109728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a:t>单击此处编辑母版标题样式</a:t>
            </a:r>
            <a:endParaRPr lang="zh-CN" altLang="en-US"/>
          </a:p>
        </p:txBody>
      </p:sp>
      <p:sp>
        <p:nvSpPr>
          <p:cNvPr id="1027" name="文本占位符 1026"/>
          <p:cNvSpPr>
            <a:spLocks noGrp="1"/>
          </p:cNvSpPr>
          <p:nvPr>
            <p:ph type="body" idx="1"/>
          </p:nvPr>
        </p:nvSpPr>
        <p:spPr>
          <a:xfrm>
            <a:off x="609600" y="1600201"/>
            <a:ext cx="109728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05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05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05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1pPr>
      <a:lvl2pPr marL="557530" lvl="1" indent="-214630" algn="l" defTabSz="685800"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5pPr>
      <a:lvl6pPr marL="1885950" lvl="5"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6pPr>
      <a:lvl7pPr marL="2228850" lvl="6"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7pPr>
      <a:lvl8pPr marL="2571750" lvl="7"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8pPr>
      <a:lvl9pPr marL="2914650" lvl="8"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None/>
        <a:defRPr sz="1350" b="0" i="0" u="none" kern="1200" baseline="0">
          <a:solidFill>
            <a:schemeClr val="tx1"/>
          </a:solidFill>
          <a:latin typeface="+mn-lt"/>
          <a:ea typeface="+mn-ea"/>
          <a:cs typeface="+mn-cs"/>
        </a:defRPr>
      </a:lvl1pPr>
      <a:lvl2pPr marL="342900" lvl="1"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057400" lvl="6"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300" lvl="7"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200" lvl="8" indent="0" algn="l" defTabSz="6858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7000" r="-17000"/>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437120" cy="1014095"/>
          </a:xfrm>
          <a:prstGeom prst="rect">
            <a:avLst/>
          </a:prstGeom>
        </p:spPr>
      </p:pic>
      <p:sp>
        <p:nvSpPr>
          <p:cNvPr id="7" name="矩形 6"/>
          <p:cNvSpPr/>
          <p:nvPr/>
        </p:nvSpPr>
        <p:spPr>
          <a:xfrm>
            <a:off x="3971764" y="3429000"/>
            <a:ext cx="4248472" cy="737235"/>
          </a:xfrm>
          <a:prstGeom prst="rect">
            <a:avLst/>
          </a:prstGeom>
          <a:noFill/>
        </p:spPr>
        <p:txBody>
          <a:bodyPr wrap="square" lIns="91440" tIns="45720" rIns="91440" bIns="45720">
            <a:spAutoFit/>
          </a:bodyPr>
          <a:lstStyle/>
          <a:p>
            <a:pPr algn="ctr">
              <a:lnSpc>
                <a:spcPct val="150000"/>
              </a:lnSpc>
            </a:pPr>
            <a:r>
              <a:rPr lang="zh-CN" altLang="en-US" sz="2800" b="1"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黑体" panose="02010600030101010101" pitchFamily="49" charset="-122"/>
                <a:ea typeface="黑体" panose="02010600030101010101" pitchFamily="49" charset="-122"/>
              </a:rPr>
              <a:t>牵头单位：</a:t>
            </a:r>
            <a:r>
              <a:rPr lang="en-US" altLang="zh-CN" sz="2800" b="1" cap="none" spc="0" dirty="0" err="1">
                <a:ln w="10160">
                  <a:solidFill>
                    <a:schemeClr val="accent5"/>
                  </a:solidFill>
                  <a:prstDash val="solid"/>
                </a:ln>
                <a:solidFill>
                  <a:schemeClr val="bg1"/>
                </a:solidFill>
                <a:effectLst>
                  <a:outerShdw blurRad="38100" dist="22860" dir="5400000" algn="tl" rotWithShape="0">
                    <a:srgbClr val="000000">
                      <a:alpha val="30000"/>
                    </a:srgbClr>
                  </a:outerShdw>
                </a:effectLst>
                <a:latin typeface="黑体" panose="02010600030101010101" pitchFamily="49" charset="-122"/>
                <a:ea typeface="黑体" panose="02010600030101010101" pitchFamily="49" charset="-122"/>
              </a:rPr>
              <a:t>xxxx  </a:t>
            </a:r>
            <a:endParaRPr lang="zh-CN" altLang="en-US" sz="2800" b="1"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黑体" panose="02010600030101010101" pitchFamily="49" charset="-122"/>
              <a:ea typeface="黑体" panose="02010600030101010101" pitchFamily="49" charset="-122"/>
            </a:endParaRPr>
          </a:p>
        </p:txBody>
      </p:sp>
      <p:sp>
        <p:nvSpPr>
          <p:cNvPr id="9" name="矩形 8"/>
          <p:cNvSpPr/>
          <p:nvPr/>
        </p:nvSpPr>
        <p:spPr>
          <a:xfrm>
            <a:off x="1530361" y="1718713"/>
            <a:ext cx="9137639" cy="1568450"/>
          </a:xfrm>
          <a:prstGeom prst="rect">
            <a:avLst/>
          </a:prstGeom>
          <a:noFill/>
        </p:spPr>
        <p:txBody>
          <a:bodyPr wrap="square" lIns="91440" tIns="45720" rIns="91440" bIns="45720">
            <a:spAutoFit/>
          </a:bodyPr>
          <a:lstStyle/>
          <a:p>
            <a:pPr algn="ctr"/>
            <a:r>
              <a:rPr lang="en-US" altLang="zh-CN" sz="4800" b="1" dirty="0">
                <a:solidFill>
                  <a:srgbClr val="FFFFFF"/>
                </a:solidFill>
                <a:latin typeface="黑体" panose="02010600030101010101" pitchFamily="49" charset="-122"/>
                <a:ea typeface="黑体" panose="02010600030101010101" pitchFamily="49" charset="-122"/>
              </a:rPr>
              <a:t>2021</a:t>
            </a:r>
            <a:r>
              <a:rPr lang="zh-CN" altLang="en-US" sz="4800" b="1" dirty="0">
                <a:solidFill>
                  <a:srgbClr val="FFFFFF"/>
                </a:solidFill>
                <a:latin typeface="黑体" panose="02010600030101010101" pitchFamily="49" charset="-122"/>
                <a:ea typeface="黑体" panose="02010600030101010101" pitchFamily="49" charset="-122"/>
              </a:rPr>
              <a:t>年自主科研项目</a:t>
            </a:r>
            <a:endParaRPr lang="en-US" altLang="zh-CN" sz="4800" b="1" dirty="0">
              <a:solidFill>
                <a:srgbClr val="FFFFFF"/>
              </a:solidFill>
              <a:latin typeface="黑体" panose="02010600030101010101" pitchFamily="49" charset="-122"/>
              <a:ea typeface="黑体" panose="02010600030101010101" pitchFamily="49" charset="-122"/>
            </a:endParaRPr>
          </a:p>
          <a:p>
            <a:pPr algn="ctr"/>
            <a:r>
              <a:rPr lang="en-US" altLang="zh-CN" sz="4800" b="1" dirty="0" err="1">
                <a:solidFill>
                  <a:schemeClr val="bg1"/>
                </a:solidFill>
                <a:latin typeface="黑体" panose="02010600030101010101" pitchFamily="49" charset="-122"/>
                <a:ea typeface="黑体" panose="02010600030101010101" pitchFamily="49" charset="-122"/>
              </a:rPr>
              <a:t>XXXXXXX</a:t>
            </a:r>
            <a:endParaRPr lang="en-US" altLang="zh-CN" sz="4800" b="1" dirty="0" err="1">
              <a:solidFill>
                <a:schemeClr val="bg1"/>
              </a:solidFill>
              <a:latin typeface="黑体" panose="02010600030101010101" pitchFamily="49" charset="-122"/>
              <a:ea typeface="黑体" panose="02010600030101010101" pitchFamily="49" charset="-122"/>
            </a:endParaRPr>
          </a:p>
        </p:txBody>
      </p:sp>
      <p:sp>
        <p:nvSpPr>
          <p:cNvPr id="5" name="矩形 4"/>
          <p:cNvSpPr/>
          <p:nvPr/>
        </p:nvSpPr>
        <p:spPr>
          <a:xfrm>
            <a:off x="6600056" y="4305406"/>
            <a:ext cx="1804035" cy="460375"/>
          </a:xfrm>
          <a:prstGeom prst="rect">
            <a:avLst/>
          </a:prstGeom>
          <a:noFill/>
        </p:spPr>
        <p:txBody>
          <a:bodyPr wrap="square" lIns="91440" tIns="45720" rIns="91440" bIns="45720">
            <a:spAutoFit/>
          </a:bodyPr>
          <a:lstStyle/>
          <a:p>
            <a:pPr algn="ctr"/>
            <a:r>
              <a:rPr lang="en-US" altLang="zh-CN" sz="24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黑体" panose="02010600030101010101" pitchFamily="49" charset="-122"/>
                <a:ea typeface="黑体" panose="02010600030101010101" pitchFamily="49" charset="-122"/>
              </a:rPr>
              <a:t>2020.11.xx</a:t>
            </a:r>
            <a:endParaRPr lang="zh-CN" altLang="en-US" sz="2400" b="1"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黑体" panose="02010600030101010101" pitchFamily="49" charset="-122"/>
              <a:ea typeface="黑体" panose="02010600030101010101" pitchFamily="49" charset="-122"/>
            </a:endParaRPr>
          </a:p>
        </p:txBody>
      </p:sp>
      <p:sp>
        <p:nvSpPr>
          <p:cNvPr id="10" name="文本框 9"/>
          <p:cNvSpPr txBox="1"/>
          <p:nvPr/>
        </p:nvSpPr>
        <p:spPr>
          <a:xfrm>
            <a:off x="3719736" y="4207302"/>
            <a:ext cx="2232248" cy="645160"/>
          </a:xfrm>
          <a:prstGeom prst="rect">
            <a:avLst/>
          </a:prstGeom>
          <a:noFill/>
        </p:spPr>
        <p:txBody>
          <a:bodyPr wrap="square">
            <a:spAutoFit/>
          </a:bodyPr>
          <a:lstStyle/>
          <a:p>
            <a:pPr algn="ctr">
              <a:lnSpc>
                <a:spcPct val="150000"/>
              </a:lnSpc>
            </a:pPr>
            <a:r>
              <a:rPr lang="zh-CN" altLang="en-US" sz="24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黑体" panose="02010600030101010101" pitchFamily="49" charset="-122"/>
                <a:ea typeface="黑体" panose="02010600030101010101" pitchFamily="49" charset="-122"/>
              </a:rPr>
              <a:t>答辩人：</a:t>
            </a:r>
            <a:r>
              <a:rPr lang="en-US" altLang="zh-CN" sz="24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黑体" panose="02010600030101010101" pitchFamily="49" charset="-122"/>
                <a:ea typeface="黑体" panose="02010600030101010101" pitchFamily="49" charset="-122"/>
              </a:rPr>
              <a:t>xxx</a:t>
            </a:r>
            <a:endParaRPr lang="en-US" altLang="zh-CN" sz="24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黑体" panose="02010600030101010101" pitchFamily="49" charset="-122"/>
              <a:ea typeface="黑体" panose="0201060003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3800" r="39763" b="82200"/>
          <a:stretch>
            <a:fillRect/>
          </a:stretch>
        </p:blipFill>
        <p:spPr>
          <a:xfrm>
            <a:off x="6453505" y="0"/>
            <a:ext cx="5738495" cy="750570"/>
          </a:xfrm>
          <a:prstGeom prst="rect">
            <a:avLst/>
          </a:prstGeom>
        </p:spPr>
      </p:pic>
      <p:sp>
        <p:nvSpPr>
          <p:cNvPr id="3" name="文本框 2"/>
          <p:cNvSpPr txBox="1"/>
          <p:nvPr/>
        </p:nvSpPr>
        <p:spPr>
          <a:xfrm>
            <a:off x="3359696" y="1758628"/>
            <a:ext cx="6264696" cy="3415030"/>
          </a:xfrm>
          <a:prstGeom prst="rect">
            <a:avLst/>
          </a:prstGeom>
          <a:noFill/>
        </p:spPr>
        <p:txBody>
          <a:bodyPr wrap="square" rtlCol="0">
            <a:spAutoFit/>
          </a:bodyPr>
          <a:lstStyle/>
          <a:p>
            <a:pPr marL="342900" indent="-342900">
              <a:lnSpc>
                <a:spcPct val="200000"/>
              </a:lnSpc>
              <a:buFont typeface="Wingdings" panose="05000000000000000000" pitchFamily="2" charset="2"/>
              <a:buChar char="l"/>
            </a:pPr>
            <a:r>
              <a:rPr lang="zh-CN" altLang="en-US" sz="3600" b="1" dirty="0">
                <a:latin typeface="微软雅黑" panose="020B0503020204020204" pitchFamily="34" charset="-122"/>
                <a:ea typeface="微软雅黑" panose="020B0503020204020204" pitchFamily="34" charset="-122"/>
              </a:rPr>
              <a:t> 立项依据与研究内容</a:t>
            </a:r>
            <a:endParaRPr lang="en-US" altLang="zh-CN" sz="3600" b="1" dirty="0">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l"/>
            </a:pPr>
            <a:r>
              <a:rPr lang="zh-CN" altLang="en-US" sz="3600" b="1" dirty="0">
                <a:solidFill>
                  <a:srgbClr val="FF0000"/>
                </a:solidFill>
                <a:latin typeface="微软雅黑" panose="020B0503020204020204" pitchFamily="34" charset="-122"/>
                <a:ea typeface="微软雅黑" panose="020B0503020204020204" pitchFamily="34" charset="-122"/>
              </a:rPr>
              <a:t> 预期成果与考核指标</a:t>
            </a:r>
            <a:endParaRPr lang="en-US" altLang="zh-CN" sz="3600" b="1" dirty="0">
              <a:solidFill>
                <a:srgbClr val="FF0000"/>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l"/>
            </a:pPr>
            <a:r>
              <a:rPr lang="zh-CN" altLang="en-US" sz="3600" b="1" dirty="0">
                <a:latin typeface="微软雅黑" panose="020B0503020204020204" pitchFamily="34" charset="-122"/>
                <a:ea typeface="微软雅黑" panose="020B0503020204020204" pitchFamily="34" charset="-122"/>
              </a:rPr>
              <a:t> 项目经费预算</a:t>
            </a:r>
            <a:endParaRPr lang="zh-CN" altLang="en-US" sz="36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3359696" y="463096"/>
            <a:ext cx="5269476" cy="1445260"/>
          </a:xfrm>
          <a:prstGeom prst="rect">
            <a:avLst/>
          </a:prstGeom>
          <a:noFill/>
        </p:spPr>
        <p:txBody>
          <a:bodyPr wrap="square" rtlCol="0">
            <a:spAutoFit/>
          </a:bodyPr>
          <a:lstStyle/>
          <a:p>
            <a:pPr algn="ctr">
              <a:lnSpc>
                <a:spcPct val="200000"/>
              </a:lnSpc>
            </a:pPr>
            <a:r>
              <a:rPr lang="zh-CN" altLang="en-US" sz="4400" b="1" dirty="0">
                <a:latin typeface="微软雅黑" panose="020B0503020204020204" pitchFamily="34" charset="-122"/>
                <a:ea typeface="微软雅黑" panose="020B0503020204020204" pitchFamily="34" charset="-122"/>
              </a:rPr>
              <a:t>汇 报 内 容</a:t>
            </a:r>
            <a:endParaRPr lang="zh-CN" altLang="en-US" sz="4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3800" r="39763" b="82200"/>
          <a:stretch>
            <a:fillRect/>
          </a:stretch>
        </p:blipFill>
        <p:spPr>
          <a:xfrm>
            <a:off x="6453505" y="0"/>
            <a:ext cx="5738495" cy="750570"/>
          </a:xfrm>
          <a:prstGeom prst="rect">
            <a:avLst/>
          </a:prstGeom>
        </p:spPr>
      </p:pic>
      <p:sp>
        <p:nvSpPr>
          <p:cNvPr id="2" name="矩形 1"/>
          <p:cNvSpPr/>
          <p:nvPr/>
        </p:nvSpPr>
        <p:spPr>
          <a:xfrm>
            <a:off x="308610" y="557530"/>
            <a:ext cx="7324090" cy="521970"/>
          </a:xfrm>
          <a:prstGeom prst="rect">
            <a:avLst/>
          </a:prstGeom>
        </p:spPr>
        <p:txBody>
          <a:bodyPr wrap="square">
            <a:spAutoFit/>
          </a:bodyPr>
          <a:lstStyle/>
          <a:p>
            <a:r>
              <a:rPr lang="en-US" altLang="zh-CN" sz="2800" b="1" dirty="0">
                <a:solidFill>
                  <a:srgbClr val="FF0000"/>
                </a:solidFill>
                <a:latin typeface="微软雅黑" panose="020B0503020204020204" pitchFamily="34" charset="-122"/>
                <a:ea typeface="微软雅黑" panose="020B0503020204020204" pitchFamily="34" charset="-122"/>
              </a:rPr>
              <a:t>2.1 </a:t>
            </a:r>
            <a:r>
              <a:rPr lang="zh-CN" altLang="en-US" sz="2800" b="1" dirty="0">
                <a:solidFill>
                  <a:srgbClr val="FF0000"/>
                </a:solidFill>
                <a:latin typeface="微软雅黑" panose="020B0503020204020204" pitchFamily="34" charset="-122"/>
                <a:ea typeface="微软雅黑" panose="020B0503020204020204" pitchFamily="34" charset="-122"/>
              </a:rPr>
              <a:t>研究计划安排和预期研究成果</a:t>
            </a:r>
            <a:endParaRPr lang="zh-CN" altLang="zh-CN" sz="2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7849" y="557988"/>
            <a:ext cx="3384376" cy="521970"/>
          </a:xfrm>
          <a:prstGeom prst="rect">
            <a:avLst/>
          </a:prstGeom>
        </p:spPr>
        <p:txBody>
          <a:bodyPr wrap="square">
            <a:spAutoFit/>
          </a:bodyPr>
          <a:lstStyle/>
          <a:p>
            <a:r>
              <a:rPr lang="en-US" altLang="zh-CN" sz="2800" b="1" dirty="0">
                <a:solidFill>
                  <a:srgbClr val="FF0000"/>
                </a:solidFill>
                <a:latin typeface="微软雅黑" panose="020B0503020204020204" pitchFamily="34" charset="-122"/>
                <a:ea typeface="微软雅黑" panose="020B0503020204020204" pitchFamily="34" charset="-122"/>
              </a:rPr>
              <a:t>2.2 </a:t>
            </a:r>
            <a:r>
              <a:rPr lang="zh-CN" altLang="en-US" sz="2800" b="1" dirty="0">
                <a:solidFill>
                  <a:srgbClr val="FF0000"/>
                </a:solidFill>
                <a:latin typeface="微软雅黑" panose="020B0503020204020204" pitchFamily="34" charset="-122"/>
                <a:ea typeface="微软雅黑" panose="020B0503020204020204" pitchFamily="34" charset="-122"/>
              </a:rPr>
              <a:t>考核验收指标</a:t>
            </a:r>
            <a:endParaRPr lang="zh-CN" altLang="zh-CN" sz="2800" b="1" dirty="0">
              <a:solidFill>
                <a:srgbClr val="FF000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3800" r="39763" b="82200"/>
          <a:stretch>
            <a:fillRect/>
          </a:stretch>
        </p:blipFill>
        <p:spPr>
          <a:xfrm>
            <a:off x="6453505" y="0"/>
            <a:ext cx="5738495" cy="7505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3800" r="39763" b="82200"/>
          <a:stretch>
            <a:fillRect/>
          </a:stretch>
        </p:blipFill>
        <p:spPr>
          <a:xfrm>
            <a:off x="6453505" y="0"/>
            <a:ext cx="5738495" cy="750570"/>
          </a:xfrm>
          <a:prstGeom prst="rect">
            <a:avLst/>
          </a:prstGeom>
        </p:spPr>
      </p:pic>
      <p:sp>
        <p:nvSpPr>
          <p:cNvPr id="3" name="文本框 2"/>
          <p:cNvSpPr txBox="1"/>
          <p:nvPr/>
        </p:nvSpPr>
        <p:spPr>
          <a:xfrm>
            <a:off x="3359696" y="1758628"/>
            <a:ext cx="6264696" cy="3415030"/>
          </a:xfrm>
          <a:prstGeom prst="rect">
            <a:avLst/>
          </a:prstGeom>
          <a:noFill/>
        </p:spPr>
        <p:txBody>
          <a:bodyPr wrap="square" rtlCol="0">
            <a:spAutoFit/>
          </a:bodyPr>
          <a:lstStyle/>
          <a:p>
            <a:pPr marL="342900" indent="-342900">
              <a:lnSpc>
                <a:spcPct val="200000"/>
              </a:lnSpc>
              <a:buFont typeface="Wingdings" panose="05000000000000000000" pitchFamily="2" charset="2"/>
              <a:buChar char="l"/>
            </a:pPr>
            <a:r>
              <a:rPr lang="zh-CN" altLang="en-US" sz="3600" b="1" dirty="0">
                <a:latin typeface="微软雅黑" panose="020B0503020204020204" pitchFamily="34" charset="-122"/>
                <a:ea typeface="微软雅黑" panose="020B0503020204020204" pitchFamily="34" charset="-122"/>
              </a:rPr>
              <a:t> 立项依据与研究内容</a:t>
            </a:r>
            <a:endParaRPr lang="en-US" altLang="zh-CN" sz="3600" b="1" dirty="0">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l"/>
            </a:pPr>
            <a:r>
              <a:rPr lang="zh-CN" altLang="en-US" sz="3600" b="1" dirty="0">
                <a:latin typeface="微软雅黑" panose="020B0503020204020204" pitchFamily="34" charset="-122"/>
                <a:ea typeface="微软雅黑" panose="020B0503020204020204" pitchFamily="34" charset="-122"/>
              </a:rPr>
              <a:t> 预期成果与考核指标</a:t>
            </a:r>
            <a:endParaRPr lang="en-US" altLang="zh-CN" sz="3600" b="1" dirty="0">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l"/>
            </a:pPr>
            <a:r>
              <a:rPr lang="zh-CN" altLang="en-US" sz="3600" b="1" dirty="0">
                <a:solidFill>
                  <a:srgbClr val="FF0000"/>
                </a:solidFill>
                <a:latin typeface="微软雅黑" panose="020B0503020204020204" pitchFamily="34" charset="-122"/>
                <a:ea typeface="微软雅黑" panose="020B0503020204020204" pitchFamily="34" charset="-122"/>
              </a:rPr>
              <a:t> 项目经费预算</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359696" y="463096"/>
            <a:ext cx="5269476" cy="1445260"/>
          </a:xfrm>
          <a:prstGeom prst="rect">
            <a:avLst/>
          </a:prstGeom>
          <a:noFill/>
        </p:spPr>
        <p:txBody>
          <a:bodyPr wrap="square" rtlCol="0">
            <a:spAutoFit/>
          </a:bodyPr>
          <a:lstStyle/>
          <a:p>
            <a:pPr algn="ctr">
              <a:lnSpc>
                <a:spcPct val="200000"/>
              </a:lnSpc>
            </a:pPr>
            <a:r>
              <a:rPr lang="zh-CN" altLang="en-US" sz="4400" b="1" dirty="0">
                <a:latin typeface="微软雅黑" panose="020B0503020204020204" pitchFamily="34" charset="-122"/>
                <a:ea typeface="微软雅黑" panose="020B0503020204020204" pitchFamily="34" charset="-122"/>
              </a:rPr>
              <a:t>汇 报 内 容</a:t>
            </a:r>
            <a:endParaRPr lang="zh-CN" altLang="en-US" sz="4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6749" y="566279"/>
            <a:ext cx="2273379" cy="523220"/>
          </a:xfrm>
          <a:prstGeom prst="rect">
            <a:avLst/>
          </a:prstGeom>
        </p:spPr>
        <p:txBody>
          <a:bodyPr wrap="none">
            <a:spAutoFit/>
          </a:bodyPr>
          <a:lstStyle/>
          <a:p>
            <a:r>
              <a:rPr lang="en-US" altLang="zh-CN" sz="2800" b="1" dirty="0">
                <a:solidFill>
                  <a:srgbClr val="FF0000"/>
                </a:solidFill>
                <a:latin typeface="微软雅黑" panose="020B0503020204020204" pitchFamily="34" charset="-122"/>
                <a:ea typeface="微软雅黑" panose="020B0503020204020204" pitchFamily="34" charset="-122"/>
              </a:rPr>
              <a:t>3.1 </a:t>
            </a:r>
            <a:r>
              <a:rPr lang="zh-CN" altLang="en-US" sz="2800" b="1" dirty="0">
                <a:solidFill>
                  <a:srgbClr val="FF0000"/>
                </a:solidFill>
                <a:latin typeface="微软雅黑" panose="020B0503020204020204" pitchFamily="34" charset="-122"/>
                <a:ea typeface="微软雅黑" panose="020B0503020204020204" pitchFamily="34" charset="-122"/>
              </a:rPr>
              <a:t>经费预算</a:t>
            </a:r>
            <a:endParaRPr lang="zh-CN" altLang="zh-CN" sz="2800" b="1" dirty="0">
              <a:solidFill>
                <a:srgbClr val="FF0000"/>
              </a:solidFill>
              <a:latin typeface="微软雅黑" panose="020B0503020204020204" pitchFamily="34" charset="-122"/>
              <a:ea typeface="微软雅黑" panose="020B0503020204020204" pitchFamily="34" charset="-122"/>
            </a:endParaRPr>
          </a:p>
        </p:txBody>
      </p:sp>
      <p:sp>
        <p:nvSpPr>
          <p:cNvPr id="4" name="矩形 3"/>
          <p:cNvSpPr/>
          <p:nvPr/>
        </p:nvSpPr>
        <p:spPr>
          <a:xfrm>
            <a:off x="438921" y="1173611"/>
            <a:ext cx="5040560" cy="499624"/>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（列出经费预算表，说明各年度预算计划）</a:t>
            </a:r>
            <a:endParaRPr lang="zh-CN" altLang="en-US" sz="2000" b="1"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3800" r="39763" b="82200"/>
          <a:stretch>
            <a:fillRect/>
          </a:stretch>
        </p:blipFill>
        <p:spPr>
          <a:xfrm>
            <a:off x="6453505" y="0"/>
            <a:ext cx="5738495" cy="7505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7544" y="570180"/>
            <a:ext cx="2991525" cy="523220"/>
          </a:xfrm>
          <a:prstGeom prst="rect">
            <a:avLst/>
          </a:prstGeom>
        </p:spPr>
        <p:txBody>
          <a:bodyPr wrap="none">
            <a:spAutoFit/>
          </a:bodyPr>
          <a:lstStyle/>
          <a:p>
            <a:r>
              <a:rPr lang="en-US" altLang="zh-CN" sz="2800" b="1" dirty="0">
                <a:solidFill>
                  <a:srgbClr val="FF0000"/>
                </a:solidFill>
                <a:latin typeface="微软雅黑" panose="020B0503020204020204" pitchFamily="34" charset="-122"/>
                <a:ea typeface="微软雅黑" panose="020B0503020204020204" pitchFamily="34" charset="-122"/>
              </a:rPr>
              <a:t>3.2 </a:t>
            </a:r>
            <a:r>
              <a:rPr lang="zh-CN" altLang="en-US" sz="2800" b="1" dirty="0">
                <a:solidFill>
                  <a:srgbClr val="FF0000"/>
                </a:solidFill>
                <a:latin typeface="微软雅黑" panose="020B0503020204020204" pitchFamily="34" charset="-122"/>
                <a:ea typeface="微软雅黑" panose="020B0503020204020204" pitchFamily="34" charset="-122"/>
              </a:rPr>
              <a:t>外拨经费情况</a:t>
            </a:r>
            <a:endParaRPr lang="zh-CN" altLang="zh-CN" sz="2800" b="1" dirty="0">
              <a:solidFill>
                <a:srgbClr val="FF0000"/>
              </a:solidFill>
              <a:latin typeface="微软雅黑" panose="020B0503020204020204" pitchFamily="34" charset="-122"/>
              <a:ea typeface="微软雅黑" panose="020B0503020204020204" pitchFamily="34" charset="-122"/>
            </a:endParaRPr>
          </a:p>
        </p:txBody>
      </p:sp>
      <p:sp>
        <p:nvSpPr>
          <p:cNvPr id="4" name="矩形 3"/>
          <p:cNvSpPr/>
          <p:nvPr/>
        </p:nvSpPr>
        <p:spPr>
          <a:xfrm>
            <a:off x="335915" y="1282065"/>
            <a:ext cx="11520170" cy="1014730"/>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（若外拨至南方海洋实验室以外的经费比例超过总经费额度的</a:t>
            </a:r>
            <a:r>
              <a:rPr lang="en-US" altLang="zh-CN" sz="2000" b="1" dirty="0">
                <a:latin typeface="微软雅黑" panose="020B0503020204020204" pitchFamily="34" charset="-122"/>
                <a:ea typeface="微软雅黑" panose="020B0503020204020204" pitchFamily="34" charset="-122"/>
              </a:rPr>
              <a:t>50%</a:t>
            </a:r>
            <a:r>
              <a:rPr lang="zh-CN" altLang="en-US" sz="2000" b="1" dirty="0">
                <a:latin typeface="微软雅黑" panose="020B0503020204020204" pitchFamily="34" charset="-122"/>
                <a:ea typeface="微软雅黑" panose="020B0503020204020204" pitchFamily="34" charset="-122"/>
              </a:rPr>
              <a:t>，请对外拨经费的必要性、合理性及相关需求情况进行说明）</a:t>
            </a:r>
            <a:endParaRPr lang="zh-CN" altLang="en-US" sz="2000" b="1"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3800" r="39763" b="82200"/>
          <a:stretch>
            <a:fillRect/>
          </a:stretch>
        </p:blipFill>
        <p:spPr>
          <a:xfrm>
            <a:off x="6453505" y="0"/>
            <a:ext cx="5738495" cy="7505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1775520" y="2636912"/>
            <a:ext cx="9144000" cy="965189"/>
          </a:xfrm>
          <a:prstGeom prst="rect">
            <a:avLst/>
          </a:prstGeom>
          <a:noFill/>
          <a:ln>
            <a:noFill/>
          </a:ln>
          <a:effectLst/>
        </p:spPr>
        <p:txBody>
          <a:bodyPr rtlCol="0" anchor="ctr"/>
          <a:lstStyle/>
          <a:p>
            <a:pPr algn="ctr" defTabSz="342900" rtl="0" fontAlgn="auto">
              <a:lnSpc>
                <a:spcPct val="150000"/>
              </a:lnSpc>
              <a:spcBef>
                <a:spcPts val="0"/>
              </a:spcBef>
              <a:spcAft>
                <a:spcPts val="0"/>
              </a:spcAft>
              <a:defRPr/>
            </a:pPr>
            <a:r>
              <a:rPr lang="zh-CN" altLang="en-US" sz="6000" b="1" kern="0" dirty="0">
                <a:solidFill>
                  <a:srgbClr val="FFFF00"/>
                </a:solidFill>
                <a:effectLst>
                  <a:outerShdw blurRad="50800" dist="38100" algn="l" rotWithShape="0">
                    <a:prstClr val="black">
                      <a:alpha val="40000"/>
                    </a:prstClr>
                  </a:outerShdw>
                </a:effectLst>
                <a:latin typeface="Segoe UI Black" panose="020B0A02040204020203" pitchFamily="34" charset="0"/>
                <a:ea typeface="Segoe UI Black" panose="020B0A02040204020203" pitchFamily="34" charset="0"/>
              </a:rPr>
              <a:t>谢谢！</a:t>
            </a:r>
            <a:endParaRPr lang="en-US" altLang="zh-CN" sz="6000" b="1" kern="0" dirty="0">
              <a:solidFill>
                <a:srgbClr val="FFFF00"/>
              </a:solidFill>
              <a:effectLst>
                <a:outerShdw blurRad="50800" dist="38100" algn="l" rotWithShape="0">
                  <a:prstClr val="black">
                    <a:alpha val="40000"/>
                  </a:prstClr>
                </a:outerShdw>
              </a:effectLst>
              <a:latin typeface="Segoe UI Black" panose="020B0A02040204020203" pitchFamily="34" charset="0"/>
              <a:ea typeface="Segoe UI Black" panose="020B0A02040204020203" pitchFamily="34" charset="0"/>
            </a:endParaRPr>
          </a:p>
          <a:p>
            <a:pPr algn="ctr" defTabSz="342900" rtl="0" fontAlgn="auto">
              <a:lnSpc>
                <a:spcPct val="150000"/>
              </a:lnSpc>
              <a:spcBef>
                <a:spcPts val="0"/>
              </a:spcBef>
              <a:spcAft>
                <a:spcPts val="0"/>
              </a:spcAft>
              <a:defRPr/>
            </a:pPr>
            <a:r>
              <a:rPr lang="zh-CN" altLang="en-US" sz="6000" b="1" kern="0" dirty="0">
                <a:solidFill>
                  <a:srgbClr val="FFFF00"/>
                </a:solidFill>
                <a:effectLst>
                  <a:outerShdw blurRad="50800" dist="38100" algn="l" rotWithShape="0">
                    <a:prstClr val="black">
                      <a:alpha val="40000"/>
                    </a:prstClr>
                  </a:outerShdw>
                </a:effectLst>
                <a:latin typeface="Segoe UI Black" panose="020B0A02040204020203" pitchFamily="34" charset="0"/>
                <a:ea typeface="Segoe UI Black" panose="020B0A02040204020203" pitchFamily="34" charset="0"/>
              </a:rPr>
              <a:t>请专家批评指正！</a:t>
            </a:r>
            <a:endParaRPr lang="en-US" altLang="zh-CN" sz="6000" b="1" kern="0" dirty="0">
              <a:solidFill>
                <a:srgbClr val="FFFF00"/>
              </a:solidFill>
              <a:effectLst>
                <a:outerShdw blurRad="50800" dist="38100" algn="l" rotWithShape="0">
                  <a:prstClr val="black">
                    <a:alpha val="40000"/>
                  </a:prstClr>
                </a:outerShdw>
              </a:effectLst>
              <a:latin typeface="Segoe UI Black" panose="020B0A02040204020203" pitchFamily="34" charset="0"/>
              <a:ea typeface="Segoe UI Black" panose="020B0A0204020402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3800" r="39763" b="82200"/>
          <a:stretch>
            <a:fillRect/>
          </a:stretch>
        </p:blipFill>
        <p:spPr>
          <a:xfrm>
            <a:off x="6453505" y="0"/>
            <a:ext cx="5738495" cy="750570"/>
          </a:xfrm>
          <a:prstGeom prst="rect">
            <a:avLst/>
          </a:prstGeom>
        </p:spPr>
      </p:pic>
      <p:sp>
        <p:nvSpPr>
          <p:cNvPr id="5" name="文本框 4"/>
          <p:cNvSpPr txBox="1"/>
          <p:nvPr/>
        </p:nvSpPr>
        <p:spPr>
          <a:xfrm>
            <a:off x="3359696" y="463096"/>
            <a:ext cx="5269476" cy="1445260"/>
          </a:xfrm>
          <a:prstGeom prst="rect">
            <a:avLst/>
          </a:prstGeom>
          <a:noFill/>
        </p:spPr>
        <p:txBody>
          <a:bodyPr wrap="square" rtlCol="0">
            <a:spAutoFit/>
          </a:bodyPr>
          <a:lstStyle/>
          <a:p>
            <a:pPr algn="ctr">
              <a:lnSpc>
                <a:spcPct val="200000"/>
              </a:lnSpc>
            </a:pPr>
            <a:r>
              <a:rPr lang="zh-CN" altLang="en-US" sz="4400" b="1" dirty="0">
                <a:latin typeface="微软雅黑" panose="020B0503020204020204" pitchFamily="34" charset="-122"/>
                <a:ea typeface="微软雅黑" panose="020B0503020204020204" pitchFamily="34" charset="-122"/>
              </a:rPr>
              <a:t>项目基本信息</a:t>
            </a:r>
            <a:endParaRPr lang="zh-CN" altLang="en-US" sz="4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1313180" y="2155190"/>
            <a:ext cx="10089515" cy="3538220"/>
          </a:xfrm>
          <a:prstGeom prst="rect">
            <a:avLst/>
          </a:prstGeom>
          <a:noFill/>
        </p:spPr>
        <p:txBody>
          <a:bodyPr wrap="square" rtlCol="0">
            <a:spAutoFit/>
          </a:bodyPr>
          <a:lstStyle/>
          <a:p>
            <a:pPr>
              <a:lnSpc>
                <a:spcPct val="200000"/>
              </a:lnSpc>
            </a:pPr>
            <a:r>
              <a:rPr lang="zh-CN" altLang="en-US" sz="2800" b="1" dirty="0">
                <a:latin typeface="微软雅黑" panose="020B0503020204020204" pitchFamily="34" charset="-122"/>
                <a:ea typeface="微软雅黑" panose="020B0503020204020204" pitchFamily="34" charset="-122"/>
              </a:rPr>
              <a:t>项目类型：（</a:t>
            </a:r>
            <a:r>
              <a:rPr lang="zh-CN" altLang="en-US" sz="2800" b="1" dirty="0">
                <a:solidFill>
                  <a:srgbClr val="FF0000"/>
                </a:solidFill>
                <a:latin typeface="微软雅黑" panose="020B0503020204020204" pitchFamily="34" charset="-122"/>
                <a:ea typeface="微软雅黑" panose="020B0503020204020204" pitchFamily="34" charset="-122"/>
              </a:rPr>
              <a:t>重大项目</a:t>
            </a:r>
            <a:r>
              <a:rPr lang="en-US" altLang="zh-CN" sz="2800" b="1" dirty="0">
                <a:solidFill>
                  <a:srgbClr val="FF0000"/>
                </a:solidFill>
                <a:latin typeface="微软雅黑" panose="020B0503020204020204" pitchFamily="34" charset="-122"/>
                <a:ea typeface="微软雅黑" panose="020B0503020204020204" pitchFamily="34" charset="-122"/>
              </a:rPr>
              <a:t>/</a:t>
            </a:r>
            <a:r>
              <a:rPr lang="zh-CN" altLang="en-US" sz="2800" b="1" dirty="0">
                <a:solidFill>
                  <a:srgbClr val="FF0000"/>
                </a:solidFill>
                <a:latin typeface="微软雅黑" panose="020B0503020204020204" pitchFamily="34" charset="-122"/>
                <a:ea typeface="微软雅黑" panose="020B0503020204020204" pitchFamily="34" charset="-122"/>
              </a:rPr>
              <a:t>重点项目</a:t>
            </a:r>
            <a:r>
              <a:rPr lang="en-US" altLang="zh-CN" sz="2800" b="1" dirty="0">
                <a:solidFill>
                  <a:srgbClr val="FF0000"/>
                </a:solidFill>
                <a:latin typeface="微软雅黑" panose="020B0503020204020204" pitchFamily="34" charset="-122"/>
                <a:ea typeface="微软雅黑" panose="020B0503020204020204" pitchFamily="34" charset="-122"/>
              </a:rPr>
              <a:t>/</a:t>
            </a:r>
            <a:r>
              <a:rPr lang="zh-CN" altLang="en-US" sz="2800" b="1" dirty="0">
                <a:solidFill>
                  <a:srgbClr val="FF0000"/>
                </a:solidFill>
                <a:latin typeface="微软雅黑" panose="020B0503020204020204" pitchFamily="34" charset="-122"/>
                <a:ea typeface="微软雅黑" panose="020B0503020204020204" pitchFamily="34" charset="-122"/>
              </a:rPr>
              <a:t>青年人才支持项目</a:t>
            </a:r>
            <a:r>
              <a:rPr lang="zh-CN" altLang="en-US" sz="2800" b="1" dirty="0">
                <a:latin typeface="微软雅黑" panose="020B0503020204020204" pitchFamily="34" charset="-122"/>
                <a:ea typeface="微软雅黑" panose="020B0503020204020204" pitchFamily="34" charset="-122"/>
              </a:rPr>
              <a:t>）</a:t>
            </a:r>
            <a:endParaRPr lang="zh-CN" altLang="en-US" sz="2800" b="1" dirty="0">
              <a:latin typeface="微软雅黑" panose="020B0503020204020204" pitchFamily="34" charset="-122"/>
              <a:ea typeface="微软雅黑" panose="020B0503020204020204" pitchFamily="34" charset="-122"/>
            </a:endParaRPr>
          </a:p>
          <a:p>
            <a:pPr>
              <a:lnSpc>
                <a:spcPct val="200000"/>
              </a:lnSpc>
            </a:pPr>
            <a:r>
              <a:rPr lang="zh-CN" altLang="en-US" sz="2800" b="1" dirty="0">
                <a:latin typeface="微软雅黑" panose="020B0503020204020204" pitchFamily="34" charset="-122"/>
                <a:ea typeface="微软雅黑" panose="020B0503020204020204" pitchFamily="34" charset="-122"/>
              </a:rPr>
              <a:t>项目负责人：</a:t>
            </a:r>
            <a:r>
              <a:rPr lang="en-US" altLang="zh-CN" sz="2800" b="1" dirty="0">
                <a:latin typeface="微软雅黑" panose="020B0503020204020204" pitchFamily="34" charset="-122"/>
                <a:ea typeface="微软雅黑" panose="020B0503020204020204" pitchFamily="34" charset="-122"/>
              </a:rPr>
              <a:t>xxx</a:t>
            </a:r>
            <a:endParaRPr lang="en-US" altLang="zh-CN" sz="2800" b="1" dirty="0">
              <a:latin typeface="微软雅黑" panose="020B0503020204020204" pitchFamily="34" charset="-122"/>
              <a:ea typeface="微软雅黑" panose="020B0503020204020204" pitchFamily="34" charset="-122"/>
            </a:endParaRPr>
          </a:p>
          <a:p>
            <a:pPr>
              <a:lnSpc>
                <a:spcPct val="200000"/>
              </a:lnSpc>
            </a:pPr>
            <a:r>
              <a:rPr lang="zh-CN" altLang="en-US" sz="2800" b="1" dirty="0">
                <a:latin typeface="微软雅黑" panose="020B0503020204020204" pitchFamily="34" charset="-122"/>
                <a:ea typeface="微软雅黑" panose="020B0503020204020204" pitchFamily="34" charset="-122"/>
              </a:rPr>
              <a:t>牵头单位：</a:t>
            </a:r>
            <a:r>
              <a:rPr lang="en-US" altLang="zh-CN" sz="2800" b="1" dirty="0">
                <a:latin typeface="微软雅黑" panose="020B0503020204020204" pitchFamily="34" charset="-122"/>
                <a:ea typeface="微软雅黑" panose="020B0503020204020204" pitchFamily="34" charset="-122"/>
              </a:rPr>
              <a:t>xxx</a:t>
            </a:r>
            <a:r>
              <a:rPr lang="zh-CN" altLang="en-US" sz="2800" b="1" dirty="0">
                <a:latin typeface="微软雅黑" panose="020B0503020204020204" pitchFamily="34" charset="-122"/>
                <a:ea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rPr>
              <a:t>xxx</a:t>
            </a:r>
            <a:endParaRPr lang="en-US" altLang="zh-CN" sz="2800" b="1" dirty="0">
              <a:latin typeface="微软雅黑" panose="020B0503020204020204" pitchFamily="34" charset="-122"/>
              <a:ea typeface="微软雅黑" panose="020B0503020204020204" pitchFamily="34" charset="-122"/>
            </a:endParaRPr>
          </a:p>
          <a:p>
            <a:pPr>
              <a:lnSpc>
                <a:spcPct val="200000"/>
              </a:lnSpc>
            </a:pPr>
            <a:r>
              <a:rPr lang="zh-CN" altLang="en-US" sz="2800" b="1" dirty="0">
                <a:latin typeface="微软雅黑" panose="020B0503020204020204" pitchFamily="34" charset="-122"/>
                <a:ea typeface="微软雅黑" panose="020B0503020204020204" pitchFamily="34" charset="-122"/>
              </a:rPr>
              <a:t>合作单位：</a:t>
            </a:r>
            <a:r>
              <a:rPr lang="en-US" altLang="zh-CN" sz="2800" b="1" dirty="0">
                <a:latin typeface="微软雅黑" panose="020B0503020204020204" pitchFamily="34" charset="-122"/>
                <a:ea typeface="微软雅黑" panose="020B0503020204020204" pitchFamily="34" charset="-122"/>
              </a:rPr>
              <a:t>xxx</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359696" y="1758628"/>
            <a:ext cx="6264696" cy="3415030"/>
          </a:xfrm>
          <a:prstGeom prst="rect">
            <a:avLst/>
          </a:prstGeom>
          <a:noFill/>
        </p:spPr>
        <p:txBody>
          <a:bodyPr wrap="square" rtlCol="0">
            <a:spAutoFit/>
          </a:bodyPr>
          <a:lstStyle/>
          <a:p>
            <a:pPr marL="342900" indent="-342900">
              <a:lnSpc>
                <a:spcPct val="200000"/>
              </a:lnSpc>
              <a:buFont typeface="Wingdings" panose="05000000000000000000" pitchFamily="2" charset="2"/>
              <a:buChar char="l"/>
            </a:pPr>
            <a:r>
              <a:rPr lang="zh-CN" altLang="en-US" sz="3600" b="1" dirty="0">
                <a:solidFill>
                  <a:srgbClr val="FF0000"/>
                </a:solidFill>
                <a:latin typeface="微软雅黑" panose="020B0503020204020204" pitchFamily="34" charset="-122"/>
                <a:ea typeface="微软雅黑" panose="020B0503020204020204" pitchFamily="34" charset="-122"/>
              </a:rPr>
              <a:t> 立项依据与研究内容</a:t>
            </a:r>
            <a:endParaRPr lang="en-US" altLang="zh-CN" sz="3600" b="1" dirty="0">
              <a:solidFill>
                <a:srgbClr val="FF0000"/>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l"/>
            </a:pPr>
            <a:r>
              <a:rPr lang="zh-CN" altLang="en-US" sz="3600" b="1" dirty="0">
                <a:latin typeface="微软雅黑" panose="020B0503020204020204" pitchFamily="34" charset="-122"/>
                <a:ea typeface="微软雅黑" panose="020B0503020204020204" pitchFamily="34" charset="-122"/>
              </a:rPr>
              <a:t> 预期成果与考核指标</a:t>
            </a:r>
            <a:endParaRPr lang="en-US" altLang="zh-CN" sz="3600" b="1" dirty="0">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l"/>
            </a:pPr>
            <a:r>
              <a:rPr lang="zh-CN" altLang="en-US" sz="3600" b="1" dirty="0">
                <a:latin typeface="微软雅黑" panose="020B0503020204020204" pitchFamily="34" charset="-122"/>
                <a:ea typeface="微软雅黑" panose="020B0503020204020204" pitchFamily="34" charset="-122"/>
              </a:rPr>
              <a:t> 项目经费预算</a:t>
            </a:r>
            <a:endParaRPr lang="zh-CN" altLang="en-US" sz="3600"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3359696" y="463096"/>
            <a:ext cx="5269476" cy="1445260"/>
          </a:xfrm>
          <a:prstGeom prst="rect">
            <a:avLst/>
          </a:prstGeom>
          <a:noFill/>
        </p:spPr>
        <p:txBody>
          <a:bodyPr wrap="square" rtlCol="0">
            <a:spAutoFit/>
          </a:bodyPr>
          <a:lstStyle/>
          <a:p>
            <a:pPr algn="ctr">
              <a:lnSpc>
                <a:spcPct val="200000"/>
              </a:lnSpc>
            </a:pPr>
            <a:r>
              <a:rPr lang="zh-CN" altLang="en-US" sz="4400" b="1" dirty="0">
                <a:latin typeface="微软雅黑" panose="020B0503020204020204" pitchFamily="34" charset="-122"/>
                <a:ea typeface="微软雅黑" panose="020B0503020204020204" pitchFamily="34" charset="-122"/>
              </a:rPr>
              <a:t>汇 报 内 容</a:t>
            </a:r>
            <a:endParaRPr lang="zh-CN" altLang="en-US" sz="4400" b="1"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3800" r="39763" b="82200"/>
          <a:stretch>
            <a:fillRect/>
          </a:stretch>
        </p:blipFill>
        <p:spPr>
          <a:xfrm>
            <a:off x="6453505" y="0"/>
            <a:ext cx="5738495" cy="7505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054" y="578979"/>
            <a:ext cx="2251075" cy="521970"/>
          </a:xfrm>
          <a:prstGeom prst="rect">
            <a:avLst/>
          </a:prstGeom>
        </p:spPr>
        <p:txBody>
          <a:bodyPr wrap="none">
            <a:spAutoFit/>
          </a:bodyPr>
          <a:lstStyle/>
          <a:p>
            <a:r>
              <a:rPr lang="en-US" altLang="zh-CN" sz="2800" b="1" dirty="0">
                <a:solidFill>
                  <a:srgbClr val="FF0000"/>
                </a:solidFill>
                <a:latin typeface="微软雅黑" panose="020B0503020204020204" pitchFamily="34" charset="-122"/>
                <a:ea typeface="微软雅黑" panose="020B0503020204020204" pitchFamily="34" charset="-122"/>
              </a:rPr>
              <a:t>1.1 </a:t>
            </a:r>
            <a:r>
              <a:rPr lang="zh-CN" altLang="en-US" sz="2800" b="1" dirty="0">
                <a:solidFill>
                  <a:srgbClr val="FF0000"/>
                </a:solidFill>
                <a:latin typeface="微软雅黑" panose="020B0503020204020204" pitchFamily="34" charset="-122"/>
                <a:ea typeface="微软雅黑" panose="020B0503020204020204" pitchFamily="34" charset="-122"/>
              </a:rPr>
              <a:t>立项依据</a:t>
            </a:r>
            <a:endParaRPr lang="zh-CN" altLang="zh-CN" sz="2800" b="1" dirty="0">
              <a:solidFill>
                <a:srgbClr val="FF0000"/>
              </a:solidFill>
              <a:latin typeface="微软雅黑" panose="020B0503020204020204" pitchFamily="34" charset="-122"/>
              <a:ea typeface="微软雅黑" panose="020B0503020204020204" pitchFamily="34" charset="-122"/>
            </a:endParaRPr>
          </a:p>
        </p:txBody>
      </p:sp>
      <p:sp>
        <p:nvSpPr>
          <p:cNvPr id="4" name="矩形 3"/>
          <p:cNvSpPr/>
          <p:nvPr/>
        </p:nvSpPr>
        <p:spPr>
          <a:xfrm>
            <a:off x="570865" y="1169670"/>
            <a:ext cx="11323955" cy="706755"/>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（本项目的研究意义、国内外研究现状及发展动态分析，结合科学研究发展趋势论述其科学意义；或结合国民经济和社会发展中迫切需要解决的关键科技问题论述其应用前景。）</a:t>
            </a:r>
            <a:endParaRPr lang="zh-CN" altLang="en-US" sz="2000" b="1"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3800" r="39763" b="82200"/>
          <a:stretch>
            <a:fillRect/>
          </a:stretch>
        </p:blipFill>
        <p:spPr>
          <a:xfrm>
            <a:off x="6453505" y="0"/>
            <a:ext cx="5738495" cy="7505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6084" y="571021"/>
            <a:ext cx="2962275" cy="521970"/>
          </a:xfrm>
          <a:prstGeom prst="rect">
            <a:avLst/>
          </a:prstGeom>
        </p:spPr>
        <p:txBody>
          <a:bodyPr wrap="none">
            <a:spAutoFit/>
          </a:bodyPr>
          <a:lstStyle/>
          <a:p>
            <a:r>
              <a:rPr lang="en-US" altLang="zh-CN" sz="2800" b="1" dirty="0">
                <a:solidFill>
                  <a:srgbClr val="FF0000"/>
                </a:solidFill>
                <a:latin typeface="微软雅黑" panose="020B0503020204020204" pitchFamily="34" charset="-122"/>
                <a:ea typeface="微软雅黑" panose="020B0503020204020204" pitchFamily="34" charset="-122"/>
              </a:rPr>
              <a:t>1.2 </a:t>
            </a:r>
            <a:r>
              <a:rPr lang="zh-CN" altLang="en-US" sz="2800" b="1" dirty="0">
                <a:solidFill>
                  <a:srgbClr val="FF0000"/>
                </a:solidFill>
                <a:latin typeface="微软雅黑" panose="020B0503020204020204" pitchFamily="34" charset="-122"/>
                <a:ea typeface="微软雅黑" panose="020B0503020204020204" pitchFamily="34" charset="-122"/>
              </a:rPr>
              <a:t>主要研究内容</a:t>
            </a:r>
            <a:endParaRPr lang="zh-CN" altLang="zh-CN" sz="2800" b="1" dirty="0">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509905" y="1160145"/>
            <a:ext cx="11292840" cy="706755"/>
          </a:xfrm>
          <a:prstGeom prst="rect">
            <a:avLst/>
          </a:prstGeom>
          <a:noFill/>
        </p:spPr>
        <p:txBody>
          <a:bodyPr wrap="square">
            <a:spAutoFit/>
          </a:bodyPr>
          <a:lstStyle/>
          <a:p>
            <a:r>
              <a:rPr lang="zh-CN" altLang="zh-CN" sz="2000" b="1"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dirty="0">
                <a:effectLst/>
                <a:latin typeface="微软雅黑" panose="020B0503020204020204" pitchFamily="34" charset="-122"/>
                <a:ea typeface="微软雅黑" panose="020B0503020204020204" pitchFamily="34" charset="-122"/>
                <a:cs typeface="宋体" panose="02010600030101010101" pitchFamily="2" charset="-122"/>
              </a:rPr>
              <a:t>重点阐述部分：</a:t>
            </a:r>
            <a:r>
              <a:rPr lang="zh-CN" altLang="zh-CN" sz="2000" b="1" kern="100" dirty="0">
                <a:effectLst/>
                <a:latin typeface="微软雅黑" panose="020B0503020204020204" pitchFamily="34" charset="-122"/>
                <a:ea typeface="微软雅黑" panose="020B0503020204020204" pitchFamily="34" charset="-122"/>
                <a:cs typeface="宋体" panose="02010600030101010101" pitchFamily="2" charset="-122"/>
              </a:rPr>
              <a:t>说明</a:t>
            </a:r>
            <a:r>
              <a:rPr lang="zh-CN" altLang="en-US" sz="2000" b="1" kern="100" dirty="0">
                <a:effectLst/>
                <a:latin typeface="微软雅黑" panose="020B0503020204020204" pitchFamily="34" charset="-122"/>
                <a:ea typeface="微软雅黑" panose="020B0503020204020204" pitchFamily="34" charset="-122"/>
                <a:cs typeface="宋体" panose="02010600030101010101" pitchFamily="2" charset="-122"/>
              </a:rPr>
              <a:t>研究目标、</a:t>
            </a:r>
            <a:r>
              <a:rPr lang="zh-CN" altLang="zh-CN" sz="2000" b="1" kern="100" dirty="0">
                <a:effectLst/>
                <a:latin typeface="微软雅黑" panose="020B0503020204020204" pitchFamily="34" charset="-122"/>
                <a:ea typeface="微软雅黑" panose="020B0503020204020204" pitchFamily="34" charset="-122"/>
                <a:cs typeface="宋体" panose="02010600030101010101" pitchFamily="2" charset="-122"/>
              </a:rPr>
              <a:t>拟解决的关键科学问题、关键技术问题，针对这些问题拟开展的主要研究内容。</a:t>
            </a:r>
            <a:r>
              <a:rPr lang="zh-CN" altLang="zh-CN" sz="2000" b="1" dirty="0">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en-US" sz="2000" b="1"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3800" r="39763" b="82200"/>
          <a:stretch>
            <a:fillRect/>
          </a:stretch>
        </p:blipFill>
        <p:spPr>
          <a:xfrm>
            <a:off x="6453505" y="0"/>
            <a:ext cx="5738495" cy="7505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134" y="590706"/>
            <a:ext cx="4384675" cy="521970"/>
          </a:xfrm>
          <a:prstGeom prst="rect">
            <a:avLst/>
          </a:prstGeom>
        </p:spPr>
        <p:txBody>
          <a:bodyPr wrap="none">
            <a:spAutoFit/>
          </a:bodyPr>
          <a:lstStyle/>
          <a:p>
            <a:r>
              <a:rPr lang="en-US" altLang="zh-CN" sz="2800" b="1" dirty="0">
                <a:solidFill>
                  <a:srgbClr val="FF0000"/>
                </a:solidFill>
                <a:latin typeface="微软雅黑" panose="020B0503020204020204" pitchFamily="34" charset="-122"/>
                <a:ea typeface="微软雅黑" panose="020B0503020204020204" pitchFamily="34" charset="-122"/>
              </a:rPr>
              <a:t>1.3 </a:t>
            </a:r>
            <a:r>
              <a:rPr lang="zh-CN" altLang="en-US" sz="2800" b="1" dirty="0">
                <a:solidFill>
                  <a:srgbClr val="FF0000"/>
                </a:solidFill>
                <a:latin typeface="微软雅黑" panose="020B0503020204020204" pitchFamily="34" charset="-122"/>
                <a:ea typeface="微软雅黑" panose="020B0503020204020204" pitchFamily="34" charset="-122"/>
              </a:rPr>
              <a:t>项目任务（课题）分解</a:t>
            </a:r>
            <a:endParaRPr lang="zh-CN" altLang="zh-CN" sz="2800" b="1" dirty="0">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84810" y="1113790"/>
            <a:ext cx="11631295" cy="706755"/>
          </a:xfrm>
          <a:prstGeom prst="rect">
            <a:avLst/>
          </a:prstGeom>
          <a:noFill/>
        </p:spPr>
        <p:txBody>
          <a:bodyPr wrap="square">
            <a:spAutoFit/>
          </a:bodyPr>
          <a:lstStyle/>
          <a:p>
            <a:r>
              <a:rPr lang="zh-CN" altLang="zh-CN" sz="2000" b="1"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000" b="1" kern="100" dirty="0">
                <a:effectLst/>
                <a:latin typeface="微软雅黑" panose="020B0503020204020204" pitchFamily="34" charset="-122"/>
                <a:ea typeface="微软雅黑" panose="020B0503020204020204" pitchFamily="34" charset="-122"/>
                <a:cs typeface="宋体" panose="02010600030101010101" pitchFamily="2" charset="-122"/>
              </a:rPr>
              <a:t>说明各任务（课题）在项目中的具体作用，相互之间的逻辑关系</a:t>
            </a:r>
            <a:r>
              <a:rPr lang="zh-CN" altLang="en-US" sz="2000" b="1" kern="10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2000" b="1" kern="100" dirty="0">
                <a:effectLst/>
                <a:latin typeface="微软雅黑" panose="020B0503020204020204" pitchFamily="34" charset="-122"/>
                <a:ea typeface="微软雅黑" panose="020B0503020204020204" pitchFamily="34" charset="-122"/>
                <a:cs typeface="宋体" panose="02010600030101010101" pitchFamily="2" charset="-122"/>
              </a:rPr>
              <a:t>各任务（课题）的主要研究内容、拟解决的重大科学问题或关键技术、考核指标及评测手段/方法</a:t>
            </a:r>
            <a:r>
              <a:rPr lang="zh-CN" altLang="en-US" sz="2000" b="1" kern="100" dirty="0">
                <a:effectLst/>
                <a:latin typeface="微软雅黑" panose="020B0503020204020204" pitchFamily="34" charset="-122"/>
                <a:ea typeface="微软雅黑" panose="020B0503020204020204" pitchFamily="34" charset="-122"/>
                <a:cs typeface="宋体" panose="02010600030101010101" pitchFamily="2" charset="-122"/>
              </a:rPr>
              <a:t>、参与人员情况等。）</a:t>
            </a:r>
            <a:endParaRPr lang="zh-CN" altLang="en-US" sz="2000" b="1"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3800" r="39763" b="82200"/>
          <a:stretch>
            <a:fillRect/>
          </a:stretch>
        </p:blipFill>
        <p:spPr>
          <a:xfrm>
            <a:off x="6453505" y="0"/>
            <a:ext cx="5738495" cy="7505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134" y="537366"/>
            <a:ext cx="4029075" cy="521970"/>
          </a:xfrm>
          <a:prstGeom prst="rect">
            <a:avLst/>
          </a:prstGeom>
        </p:spPr>
        <p:txBody>
          <a:bodyPr wrap="none">
            <a:spAutoFit/>
          </a:bodyPr>
          <a:lstStyle/>
          <a:p>
            <a:r>
              <a:rPr lang="en-US" altLang="zh-CN" sz="2800" b="1" dirty="0">
                <a:solidFill>
                  <a:srgbClr val="FF0000"/>
                </a:solidFill>
                <a:latin typeface="微软雅黑" panose="020B0503020204020204" pitchFamily="34" charset="-122"/>
                <a:ea typeface="微软雅黑" panose="020B0503020204020204" pitchFamily="34" charset="-122"/>
              </a:rPr>
              <a:t>1.4 </a:t>
            </a:r>
            <a:r>
              <a:rPr lang="zh-CN" altLang="en-US" sz="2800" b="1" dirty="0">
                <a:solidFill>
                  <a:srgbClr val="FF0000"/>
                </a:solidFill>
                <a:latin typeface="微软雅黑" panose="020B0503020204020204" pitchFamily="34" charset="-122"/>
                <a:ea typeface="微软雅黑" panose="020B0503020204020204" pitchFamily="34" charset="-122"/>
              </a:rPr>
              <a:t>研究方法及技术路线</a:t>
            </a:r>
            <a:endParaRPr lang="zh-CN" altLang="zh-CN" sz="2800" b="1" dirty="0">
              <a:solidFill>
                <a:srgbClr val="FF000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3800" r="39763" b="82200"/>
          <a:stretch>
            <a:fillRect/>
          </a:stretch>
        </p:blipFill>
        <p:spPr>
          <a:xfrm>
            <a:off x="6453505" y="0"/>
            <a:ext cx="5738495" cy="7505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134" y="556416"/>
            <a:ext cx="3317875" cy="521970"/>
          </a:xfrm>
          <a:prstGeom prst="rect">
            <a:avLst/>
          </a:prstGeom>
        </p:spPr>
        <p:txBody>
          <a:bodyPr wrap="none">
            <a:spAutoFit/>
          </a:bodyPr>
          <a:lstStyle/>
          <a:p>
            <a:r>
              <a:rPr lang="en-US" altLang="zh-CN" sz="2800" b="1" dirty="0">
                <a:solidFill>
                  <a:srgbClr val="FF0000"/>
                </a:solidFill>
                <a:latin typeface="微软雅黑" panose="020B0503020204020204" pitchFamily="34" charset="-122"/>
                <a:ea typeface="微软雅黑" panose="020B0503020204020204" pitchFamily="34" charset="-122"/>
              </a:rPr>
              <a:t>1.5 </a:t>
            </a:r>
            <a:r>
              <a:rPr lang="zh-CN" altLang="en-US" sz="2800" b="1" dirty="0">
                <a:solidFill>
                  <a:srgbClr val="FF0000"/>
                </a:solidFill>
                <a:latin typeface="微软雅黑" panose="020B0503020204020204" pitchFamily="34" charset="-122"/>
                <a:ea typeface="微软雅黑" panose="020B0503020204020204" pitchFamily="34" charset="-122"/>
              </a:rPr>
              <a:t>特色与创新之处</a:t>
            </a:r>
            <a:endParaRPr lang="zh-CN" altLang="zh-CN" sz="2800" b="1" dirty="0">
              <a:solidFill>
                <a:srgbClr val="FF000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3800" r="39763" b="82200"/>
          <a:stretch>
            <a:fillRect/>
          </a:stretch>
        </p:blipFill>
        <p:spPr>
          <a:xfrm>
            <a:off x="6453505" y="0"/>
            <a:ext cx="5738495" cy="7505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3800" r="39763" b="82200"/>
          <a:stretch>
            <a:fillRect/>
          </a:stretch>
        </p:blipFill>
        <p:spPr>
          <a:xfrm>
            <a:off x="6453505" y="0"/>
            <a:ext cx="5738495" cy="750570"/>
          </a:xfrm>
          <a:prstGeom prst="rect">
            <a:avLst/>
          </a:prstGeom>
        </p:spPr>
      </p:pic>
      <p:sp>
        <p:nvSpPr>
          <p:cNvPr id="2" name="矩形 1"/>
          <p:cNvSpPr/>
          <p:nvPr/>
        </p:nvSpPr>
        <p:spPr>
          <a:xfrm>
            <a:off x="334645" y="553085"/>
            <a:ext cx="7863205" cy="521970"/>
          </a:xfrm>
          <a:prstGeom prst="rect">
            <a:avLst/>
          </a:prstGeom>
        </p:spPr>
        <p:txBody>
          <a:bodyPr wrap="square">
            <a:spAutoFit/>
          </a:bodyPr>
          <a:lstStyle/>
          <a:p>
            <a:r>
              <a:rPr lang="en-US" altLang="zh-CN" sz="2800" b="1" dirty="0">
                <a:solidFill>
                  <a:srgbClr val="FF0000"/>
                </a:solidFill>
                <a:latin typeface="微软雅黑" panose="020B0503020204020204" pitchFamily="34" charset="-122"/>
                <a:ea typeface="微软雅黑" panose="020B0503020204020204" pitchFamily="34" charset="-122"/>
              </a:rPr>
              <a:t>1.6 </a:t>
            </a:r>
            <a:r>
              <a:rPr lang="zh-CN" altLang="en-US" sz="2800" b="1" dirty="0">
                <a:solidFill>
                  <a:srgbClr val="FF0000"/>
                </a:solidFill>
                <a:latin typeface="微软雅黑" panose="020B0503020204020204" pitchFamily="34" charset="-122"/>
                <a:ea typeface="微软雅黑" panose="020B0503020204020204" pitchFamily="34" charset="-122"/>
              </a:rPr>
              <a:t>研究基础、工作条件与科研队伍情况</a:t>
            </a:r>
            <a:endParaRPr lang="zh-CN" altLang="zh-CN" sz="2800" b="1" dirty="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09600" y="1506855"/>
            <a:ext cx="11243310" cy="706755"/>
          </a:xfrm>
          <a:prstGeom prst="rect">
            <a:avLst/>
          </a:prstGeom>
          <a:noFill/>
        </p:spPr>
        <p:txBody>
          <a:bodyPr wrap="square">
            <a:spAutoFit/>
          </a:bodyPr>
          <a:lstStyle/>
          <a:p>
            <a:r>
              <a:rPr lang="zh-CN" altLang="en-US" sz="2000" b="1" kern="100" dirty="0">
                <a:effectLst/>
                <a:latin typeface="微软雅黑" panose="020B0503020204020204" pitchFamily="34" charset="-122"/>
                <a:ea typeface="微软雅黑" panose="020B0503020204020204" pitchFamily="34" charset="-122"/>
                <a:cs typeface="楷体_GB2312" panose="02010609030101010101" charset="-122"/>
              </a:rPr>
              <a:t>（</a:t>
            </a:r>
            <a:r>
              <a:rPr lang="zh-CN" altLang="zh-CN" sz="2000" b="1" kern="100" dirty="0">
                <a:effectLst/>
                <a:latin typeface="微软雅黑" panose="020B0503020204020204" pitchFamily="34" charset="-122"/>
                <a:ea typeface="微软雅黑" panose="020B0503020204020204" pitchFamily="34" charset="-122"/>
                <a:cs typeface="楷体_GB2312" panose="02010609030101010101" charset="-122"/>
              </a:rPr>
              <a:t>与本项目相关的研究工作积累和已取得的研究工作成绩</a:t>
            </a:r>
            <a:r>
              <a:rPr lang="zh-CN" altLang="en-US" sz="2000" b="1" kern="100" dirty="0">
                <a:latin typeface="微软雅黑" panose="020B0503020204020204" pitchFamily="34" charset="-122"/>
                <a:ea typeface="微软雅黑" panose="020B0503020204020204" pitchFamily="34" charset="-122"/>
                <a:cs typeface="楷体_GB2312" panose="02010609030101010101" charset="-122"/>
              </a:rPr>
              <a:t>；</a:t>
            </a:r>
            <a:r>
              <a:rPr lang="zh-CN" altLang="zh-CN" sz="2000" b="1" kern="100" dirty="0">
                <a:effectLst/>
                <a:latin typeface="微软雅黑" panose="020B0503020204020204" pitchFamily="34" charset="-122"/>
                <a:ea typeface="微软雅黑" panose="020B0503020204020204" pitchFamily="34" charset="-122"/>
                <a:cs typeface="楷体_GB2312" panose="02010609030101010101" charset="-122"/>
              </a:rPr>
              <a:t>已具备的</a:t>
            </a:r>
            <a:r>
              <a:rPr lang="zh-CN" altLang="en-US" sz="2000" b="1" kern="100" dirty="0">
                <a:effectLst/>
                <a:latin typeface="微软雅黑" panose="020B0503020204020204" pitchFamily="34" charset="-122"/>
                <a:ea typeface="微软雅黑" panose="020B0503020204020204" pitchFamily="34" charset="-122"/>
                <a:cs typeface="楷体_GB2312" panose="02010609030101010101" charset="-122"/>
              </a:rPr>
              <a:t>科学实验研究</a:t>
            </a:r>
            <a:r>
              <a:rPr lang="zh-CN" altLang="zh-CN" sz="2000" b="1" kern="100" dirty="0">
                <a:effectLst/>
                <a:latin typeface="微软雅黑" panose="020B0503020204020204" pitchFamily="34" charset="-122"/>
                <a:ea typeface="微软雅黑" panose="020B0503020204020204" pitchFamily="34" charset="-122"/>
                <a:cs typeface="楷体_GB2312" panose="02010609030101010101" charset="-122"/>
              </a:rPr>
              <a:t>条件，尚缺少的实验条件和拟解决的途径</a:t>
            </a:r>
            <a:r>
              <a:rPr lang="zh-CN" altLang="en-US" sz="2000" b="1" kern="100" dirty="0">
                <a:effectLst/>
                <a:latin typeface="微软雅黑" panose="020B0503020204020204" pitchFamily="34" charset="-122"/>
                <a:ea typeface="微软雅黑" panose="020B0503020204020204" pitchFamily="34" charset="-122"/>
                <a:cs typeface="楷体_GB2312" panose="02010609030101010101" charset="-122"/>
              </a:rPr>
              <a:t>；项目参与单位及科研队伍实力情况）</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699</Words>
  <Application>WPS 演示</Application>
  <PresentationFormat>宽屏</PresentationFormat>
  <Paragraphs>69</Paragraphs>
  <Slides>16</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16</vt:i4>
      </vt:variant>
    </vt:vector>
  </HeadingPairs>
  <TitlesOfParts>
    <vt:vector size="27" baseType="lpstr">
      <vt:lpstr>Arial</vt:lpstr>
      <vt:lpstr>宋体</vt:lpstr>
      <vt:lpstr>Wingdings</vt:lpstr>
      <vt:lpstr>黑体</vt:lpstr>
      <vt:lpstr>微软雅黑</vt:lpstr>
      <vt:lpstr>楷体_GB2312</vt:lpstr>
      <vt:lpstr>Segoe UI Black</vt:lpstr>
      <vt:lpstr>Arial Unicode MS</vt:lpstr>
      <vt:lpstr>Calibri</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SML</cp:lastModifiedBy>
  <cp:revision>62</cp:revision>
  <dcterms:created xsi:type="dcterms:W3CDTF">2019-05-30T13:46:00Z</dcterms:created>
  <dcterms:modified xsi:type="dcterms:W3CDTF">2021-09-14T09:24:03Z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3C29A140878445DA82E1F3D8762D784C</vt:lpwstr>
  </property>
</Properties>
</file>